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7" r:id="rId1"/>
    <p:sldMasterId id="2147483708" r:id="rId2"/>
    <p:sldMasterId id="2147483709" r:id="rId3"/>
    <p:sldMasterId id="2147483710" r:id="rId4"/>
    <p:sldMasterId id="2147483711" r:id="rId5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5143500" type="screen16x9"/>
  <p:notesSz cx="6858000" cy="9144000"/>
  <p:embeddedFontLst>
    <p:embeddedFont>
      <p:font typeface="Libre Baskerville" panose="020B0604020202020204" charset="0"/>
      <p:regular r:id="rId21"/>
      <p:bold r:id="rId22"/>
      <p:italic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Nunito ExtraBold" panose="020B0604020202020204" charset="0"/>
      <p:bold r:id="rId28"/>
      <p:italic r:id="rId29"/>
      <p:boldItalic r:id="rId30"/>
    </p:embeddedFont>
    <p:embeddedFont>
      <p:font typeface="Nunito Light" panose="020B0604020202020204" charset="0"/>
      <p:regular r:id="rId31"/>
      <p:bold r:id="rId32"/>
      <p:italic r:id="rId33"/>
      <p:boldItalic r:id="rId34"/>
    </p:embeddedFont>
    <p:embeddedFont>
      <p:font typeface="Nunito SemiBold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85" d="100"/>
          <a:sy n="85" d="100"/>
        </p:scale>
        <p:origin x="102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5ad44c950_0_44:notes"/>
          <p:cNvSpPr txBox="1">
            <a:spLocks noGrp="1"/>
          </p:cNvSpPr>
          <p:nvPr>
            <p:ph type="body" idx="1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55ad44c95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1" y="685795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9e9f6f88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9e9f6f88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57ba5ab3f_2_358:notes"/>
          <p:cNvSpPr txBox="1">
            <a:spLocks noGrp="1"/>
          </p:cNvSpPr>
          <p:nvPr>
            <p:ph type="body" idx="1"/>
          </p:nvPr>
        </p:nvSpPr>
        <p:spPr>
          <a:xfrm>
            <a:off x="685787" y="4343386"/>
            <a:ext cx="5486382" cy="4114795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557ba5ab3f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1" y="685795"/>
            <a:ext cx="4572221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9e9f6f88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9e9f6f880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57ba5ab3f_2_385:notes"/>
          <p:cNvSpPr txBox="1">
            <a:spLocks noGrp="1"/>
          </p:cNvSpPr>
          <p:nvPr>
            <p:ph type="body" idx="1"/>
          </p:nvPr>
        </p:nvSpPr>
        <p:spPr>
          <a:xfrm>
            <a:off x="685787" y="4343386"/>
            <a:ext cx="5486382" cy="4114795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557ba5ab3f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1" y="685795"/>
            <a:ext cx="4572221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939115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939115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5ad44c95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5ad44c95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9e9f6f88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9e9f6f88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9e9f6f88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9e9f6f88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9e9f6f88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9e9f6f88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9e9f6f88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9e9f6f88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9e9f6f88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9e9f6f88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9e9f6f88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9e9f6f880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9e9f6f880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59e9f6f880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“We encourage the use of the blockchain technology to develop socio-economic  impact solutions within emerging markets.” </a:t>
            </a:r>
            <a:endParaRPr sz="24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our 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b4H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CATALIZING  PROGRAM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and our </a:t>
            </a:r>
            <a:r>
              <a:rPr lang="en" sz="2000" b="1">
                <a:solidFill>
                  <a:srgbClr val="D40092"/>
                </a:solidFill>
                <a:latin typeface="Nunito"/>
                <a:ea typeface="Nunito"/>
                <a:cs typeface="Nunito"/>
                <a:sym typeface="Nunito"/>
              </a:rPr>
              <a:t>COALITION 4 GOOD 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 </a:t>
            </a:r>
            <a:r>
              <a:rPr lang="en" sz="2000" b="1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Ecosystem of mentors, partners and sponsors, donors;</a:t>
            </a:r>
            <a:r>
              <a:rPr lang="en" sz="2000">
                <a:solidFill>
                  <a:srgbClr val="434343"/>
                </a:solidFill>
                <a:latin typeface="Nunito Light"/>
                <a:ea typeface="Nunito Light"/>
                <a:cs typeface="Nunito Light"/>
                <a:sym typeface="Nunito Light"/>
              </a:rPr>
              <a:t> We ignite the use of the technology to reduce gaps in society and build a more equitable life for many.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457110" y="205200"/>
            <a:ext cx="8229330" cy="398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3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2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4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2"/>
          </p:nvPr>
        </p:nvSpPr>
        <p:spPr>
          <a:xfrm>
            <a:off x="323973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3"/>
          </p:nvPr>
        </p:nvSpPr>
        <p:spPr>
          <a:xfrm>
            <a:off x="602235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4"/>
          </p:nvPr>
        </p:nvSpPr>
        <p:spPr>
          <a:xfrm>
            <a:off x="45711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5"/>
          </p:nvPr>
        </p:nvSpPr>
        <p:spPr>
          <a:xfrm>
            <a:off x="323973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6"/>
          </p:nvPr>
        </p:nvSpPr>
        <p:spPr>
          <a:xfrm>
            <a:off x="602235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subTitle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subTitle" idx="1"/>
          </p:nvPr>
        </p:nvSpPr>
        <p:spPr>
          <a:xfrm>
            <a:off x="457110" y="205200"/>
            <a:ext cx="8229330" cy="398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4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body" idx="3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4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2"/>
          </p:nvPr>
        </p:nvSpPr>
        <p:spPr>
          <a:xfrm>
            <a:off x="323973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body" idx="3"/>
          </p:nvPr>
        </p:nvSpPr>
        <p:spPr>
          <a:xfrm>
            <a:off x="602235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body" idx="4"/>
          </p:nvPr>
        </p:nvSpPr>
        <p:spPr>
          <a:xfrm>
            <a:off x="45711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5"/>
          </p:nvPr>
        </p:nvSpPr>
        <p:spPr>
          <a:xfrm>
            <a:off x="323973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body" idx="6"/>
          </p:nvPr>
        </p:nvSpPr>
        <p:spPr>
          <a:xfrm>
            <a:off x="602235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2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subTitle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3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3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4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5"/>
          <p:cNvSpPr txBox="1">
            <a:spLocks noGrp="1"/>
          </p:cNvSpPr>
          <p:nvPr>
            <p:ph type="subTitle" idx="1"/>
          </p:nvPr>
        </p:nvSpPr>
        <p:spPr>
          <a:xfrm>
            <a:off x="457110" y="205200"/>
            <a:ext cx="8229330" cy="398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6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body" idx="3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2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0"/>
          <p:cNvSpPr txBox="1">
            <a:spLocks noGrp="1"/>
          </p:cNvSpPr>
          <p:nvPr>
            <p:ph type="body" idx="4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1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2"/>
          </p:nvPr>
        </p:nvSpPr>
        <p:spPr>
          <a:xfrm>
            <a:off x="323973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3"/>
          </p:nvPr>
        </p:nvSpPr>
        <p:spPr>
          <a:xfrm>
            <a:off x="602235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1"/>
          <p:cNvSpPr txBox="1">
            <a:spLocks noGrp="1"/>
          </p:cNvSpPr>
          <p:nvPr>
            <p:ph type="body" idx="4"/>
          </p:nvPr>
        </p:nvSpPr>
        <p:spPr>
          <a:xfrm>
            <a:off x="45711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1"/>
          <p:cNvSpPr txBox="1">
            <a:spLocks noGrp="1"/>
          </p:cNvSpPr>
          <p:nvPr>
            <p:ph type="body" idx="5"/>
          </p:nvPr>
        </p:nvSpPr>
        <p:spPr>
          <a:xfrm>
            <a:off x="323973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1"/>
          <p:cNvSpPr txBox="1">
            <a:spLocks noGrp="1"/>
          </p:cNvSpPr>
          <p:nvPr>
            <p:ph type="body" idx="6"/>
          </p:nvPr>
        </p:nvSpPr>
        <p:spPr>
          <a:xfrm>
            <a:off x="602235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3"/>
          <p:cNvSpPr txBox="1">
            <a:spLocks noGrp="1"/>
          </p:cNvSpPr>
          <p:nvPr>
            <p:ph type="title"/>
          </p:nvPr>
        </p:nvSpPr>
        <p:spPr>
          <a:xfrm>
            <a:off x="401861" y="208102"/>
            <a:ext cx="8340300" cy="2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/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C5C5C"/>
              </a:buClr>
              <a:buSzPts val="7800"/>
              <a:buFont typeface="Arial"/>
              <a:buNone/>
              <a:defRPr sz="7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53"/>
          <p:cNvSpPr txBox="1">
            <a:spLocks noGrp="1"/>
          </p:cNvSpPr>
          <p:nvPr>
            <p:ph type="body" idx="1"/>
          </p:nvPr>
        </p:nvSpPr>
        <p:spPr>
          <a:xfrm>
            <a:off x="401836" y="2993678"/>
            <a:ext cx="8340300" cy="17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53"/>
          <p:cNvSpPr txBox="1">
            <a:spLocks noGrp="1"/>
          </p:cNvSpPr>
          <p:nvPr>
            <p:ph type="sldNum" idx="12"/>
          </p:nvPr>
        </p:nvSpPr>
        <p:spPr>
          <a:xfrm>
            <a:off x="8499763" y="484584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4"/>
          <p:cNvSpPr txBox="1">
            <a:spLocks noGrp="1"/>
          </p:cNvSpPr>
          <p:nvPr>
            <p:ph type="title"/>
          </p:nvPr>
        </p:nvSpPr>
        <p:spPr>
          <a:xfrm>
            <a:off x="401836" y="381744"/>
            <a:ext cx="83403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54"/>
          <p:cNvSpPr txBox="1">
            <a:spLocks noGrp="1"/>
          </p:cNvSpPr>
          <p:nvPr>
            <p:ph type="body" idx="1"/>
          </p:nvPr>
        </p:nvSpPr>
        <p:spPr>
          <a:xfrm>
            <a:off x="401836" y="951012"/>
            <a:ext cx="8340300" cy="3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54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5"/>
          <p:cNvSpPr>
            <a:spLocks noGrp="1"/>
          </p:cNvSpPr>
          <p:nvPr>
            <p:ph type="pic" idx="2"/>
          </p:nvPr>
        </p:nvSpPr>
        <p:spPr>
          <a:xfrm>
            <a:off x="5295305" y="0"/>
            <a:ext cx="3848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55"/>
          <p:cNvSpPr txBox="1">
            <a:spLocks noGrp="1"/>
          </p:cNvSpPr>
          <p:nvPr>
            <p:ph type="title"/>
          </p:nvPr>
        </p:nvSpPr>
        <p:spPr>
          <a:xfrm>
            <a:off x="401836" y="-3673"/>
            <a:ext cx="4536300" cy="3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/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C5C5C"/>
              </a:buClr>
              <a:buSzPts val="7800"/>
              <a:buFont typeface="Arial"/>
              <a:buNone/>
              <a:defRPr sz="7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55"/>
          <p:cNvSpPr txBox="1">
            <a:spLocks noGrp="1"/>
          </p:cNvSpPr>
          <p:nvPr>
            <p:ph type="body" idx="1"/>
          </p:nvPr>
        </p:nvSpPr>
        <p:spPr>
          <a:xfrm>
            <a:off x="401836" y="4236323"/>
            <a:ext cx="45363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55"/>
          <p:cNvSpPr txBox="1">
            <a:spLocks noGrp="1"/>
          </p:cNvSpPr>
          <p:nvPr>
            <p:ph type="sldNum" idx="12"/>
          </p:nvPr>
        </p:nvSpPr>
        <p:spPr>
          <a:xfrm>
            <a:off x="8502548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747676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6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57"/>
          <p:cNvSpPr txBox="1">
            <a:spLocks noGrp="1"/>
          </p:cNvSpPr>
          <p:nvPr>
            <p:ph type="body" idx="1"/>
          </p:nvPr>
        </p:nvSpPr>
        <p:spPr>
          <a:xfrm>
            <a:off x="0" y="2859732"/>
            <a:ext cx="9144000" cy="190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8925" tIns="58925" rIns="58925" bIns="58925" anchor="ctr" anchorCtr="0"/>
          <a:lstStyle>
            <a:lvl1pPr marL="457200" marR="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57"/>
          <p:cNvSpPr txBox="1">
            <a:spLocks noGrp="1"/>
          </p:cNvSpPr>
          <p:nvPr>
            <p:ph type="title"/>
          </p:nvPr>
        </p:nvSpPr>
        <p:spPr>
          <a:xfrm>
            <a:off x="1019549" y="2933400"/>
            <a:ext cx="77226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/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C5C5C"/>
              </a:buClr>
              <a:buSzPts val="7800"/>
              <a:buFont typeface="Arial"/>
              <a:buNone/>
              <a:defRPr sz="7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57"/>
          <p:cNvSpPr txBox="1">
            <a:spLocks noGrp="1"/>
          </p:cNvSpPr>
          <p:nvPr>
            <p:ph type="body" idx="3"/>
          </p:nvPr>
        </p:nvSpPr>
        <p:spPr>
          <a:xfrm>
            <a:off x="401836" y="4045148"/>
            <a:ext cx="83403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57"/>
          <p:cNvSpPr txBox="1">
            <a:spLocks noGrp="1"/>
          </p:cNvSpPr>
          <p:nvPr>
            <p:ph type="sldNum" idx="12"/>
          </p:nvPr>
        </p:nvSpPr>
        <p:spPr>
          <a:xfrm>
            <a:off x="8502548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747676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8"/>
          <p:cNvSpPr txBox="1">
            <a:spLocks noGrp="1"/>
          </p:cNvSpPr>
          <p:nvPr>
            <p:ph type="title"/>
          </p:nvPr>
        </p:nvSpPr>
        <p:spPr>
          <a:xfrm>
            <a:off x="401836" y="301377"/>
            <a:ext cx="8340300" cy="2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b" anchorCtr="0"/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C5C5C"/>
              </a:buClr>
              <a:buSzPts val="7800"/>
              <a:buFont typeface="Arial"/>
              <a:buNone/>
              <a:defRPr sz="7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58"/>
          <p:cNvSpPr txBox="1">
            <a:spLocks noGrp="1"/>
          </p:cNvSpPr>
          <p:nvPr>
            <p:ph type="sldNum" idx="12"/>
          </p:nvPr>
        </p:nvSpPr>
        <p:spPr>
          <a:xfrm>
            <a:off x="8496186" y="484584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9"/>
          <p:cNvSpPr txBox="1">
            <a:spLocks noGrp="1"/>
          </p:cNvSpPr>
          <p:nvPr>
            <p:ph type="title"/>
          </p:nvPr>
        </p:nvSpPr>
        <p:spPr>
          <a:xfrm>
            <a:off x="401836" y="381744"/>
            <a:ext cx="83403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9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0"/>
          <p:cNvSpPr>
            <a:spLocks noGrp="1"/>
          </p:cNvSpPr>
          <p:nvPr>
            <p:ph type="pic" idx="2"/>
          </p:nvPr>
        </p:nvSpPr>
        <p:spPr>
          <a:xfrm>
            <a:off x="0" y="0"/>
            <a:ext cx="4527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60"/>
          <p:cNvSpPr txBox="1">
            <a:spLocks noGrp="1"/>
          </p:cNvSpPr>
          <p:nvPr>
            <p:ph type="title"/>
          </p:nvPr>
        </p:nvSpPr>
        <p:spPr>
          <a:xfrm>
            <a:off x="4938117" y="381744"/>
            <a:ext cx="37950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60"/>
          <p:cNvSpPr txBox="1">
            <a:spLocks noGrp="1"/>
          </p:cNvSpPr>
          <p:nvPr>
            <p:ph type="body" idx="1"/>
          </p:nvPr>
        </p:nvSpPr>
        <p:spPr>
          <a:xfrm>
            <a:off x="4938117" y="951012"/>
            <a:ext cx="3795000" cy="3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60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1"/>
          <p:cNvSpPr txBox="1">
            <a:spLocks noGrp="1"/>
          </p:cNvSpPr>
          <p:nvPr>
            <p:ph type="body" idx="1"/>
          </p:nvPr>
        </p:nvSpPr>
        <p:spPr>
          <a:xfrm>
            <a:off x="401836" y="951012"/>
            <a:ext cx="8340300" cy="3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61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2"/>
          <p:cNvSpPr>
            <a:spLocks noGrp="1"/>
          </p:cNvSpPr>
          <p:nvPr>
            <p:ph type="pic" idx="2"/>
          </p:nvPr>
        </p:nvSpPr>
        <p:spPr>
          <a:xfrm>
            <a:off x="401836" y="301377"/>
            <a:ext cx="5223900" cy="3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62"/>
          <p:cNvSpPr>
            <a:spLocks noGrp="1"/>
          </p:cNvSpPr>
          <p:nvPr>
            <p:ph type="pic" idx="3"/>
          </p:nvPr>
        </p:nvSpPr>
        <p:spPr>
          <a:xfrm>
            <a:off x="5715000" y="301377"/>
            <a:ext cx="3027300" cy="18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62"/>
          <p:cNvSpPr>
            <a:spLocks noGrp="1"/>
          </p:cNvSpPr>
          <p:nvPr>
            <p:ph type="pic" idx="4"/>
          </p:nvPr>
        </p:nvSpPr>
        <p:spPr>
          <a:xfrm>
            <a:off x="5715000" y="2263676"/>
            <a:ext cx="3027300" cy="18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62"/>
          <p:cNvSpPr txBox="1">
            <a:spLocks noGrp="1"/>
          </p:cNvSpPr>
          <p:nvPr>
            <p:ph type="body" idx="1"/>
          </p:nvPr>
        </p:nvSpPr>
        <p:spPr>
          <a:xfrm>
            <a:off x="401836" y="4246066"/>
            <a:ext cx="83403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C5C5C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C5C5C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C5C5C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C5C5C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C5C5C"/>
              </a:buClr>
              <a:buSzPts val="1800"/>
              <a:buFont typeface="Arial"/>
              <a:buNone/>
              <a:defRPr sz="1800" b="0" i="1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62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3"/>
          <p:cNvSpPr txBox="1"/>
          <p:nvPr/>
        </p:nvSpPr>
        <p:spPr>
          <a:xfrm>
            <a:off x="357188" y="934269"/>
            <a:ext cx="1193700" cy="1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4E4E4"/>
              </a:buClr>
              <a:buSzPts val="13500"/>
              <a:buFont typeface="Libre Baskerville"/>
              <a:buNone/>
            </a:pPr>
            <a:r>
              <a:rPr lang="en" sz="13500" b="1" i="0" u="none" strike="noStrike" cap="none">
                <a:solidFill>
                  <a:srgbClr val="E4E4E4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“</a:t>
            </a:r>
            <a:endParaRPr sz="900"/>
          </a:p>
        </p:txBody>
      </p:sp>
      <p:sp>
        <p:nvSpPr>
          <p:cNvPr id="254" name="Google Shape;254;p63"/>
          <p:cNvSpPr txBox="1">
            <a:spLocks noGrp="1"/>
          </p:cNvSpPr>
          <p:nvPr>
            <p:ph type="body" idx="1"/>
          </p:nvPr>
        </p:nvSpPr>
        <p:spPr>
          <a:xfrm>
            <a:off x="1366242" y="2041103"/>
            <a:ext cx="73758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47676"/>
              </a:buClr>
              <a:buSzPts val="3100"/>
              <a:buFont typeface="Arial"/>
              <a:buNone/>
              <a:defRPr sz="31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63"/>
          <p:cNvSpPr txBox="1">
            <a:spLocks noGrp="1"/>
          </p:cNvSpPr>
          <p:nvPr>
            <p:ph type="body" idx="2"/>
          </p:nvPr>
        </p:nvSpPr>
        <p:spPr>
          <a:xfrm>
            <a:off x="1366242" y="4098727"/>
            <a:ext cx="73758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228600" algn="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6B6D6D"/>
              </a:buClr>
              <a:buSzPts val="3100"/>
              <a:buFont typeface="Arial"/>
              <a:buNone/>
              <a:defRPr sz="3100" b="0" i="1" u="none" strike="noStrike" cap="none">
                <a:solidFill>
                  <a:srgbClr val="6B6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63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304800" marR="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600" marR="0" lvl="1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11300" marR="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16100" marR="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120900" marR="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25700" marR="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30500" marR="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4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CBCBC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747676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01760" y="2946780"/>
            <a:ext cx="8350020" cy="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01760" y="301320"/>
            <a:ext cx="8340030" cy="273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50" tIns="58850" rIns="58850" bIns="5885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01760" y="2993760"/>
            <a:ext cx="8340030" cy="172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514990" y="4845960"/>
            <a:ext cx="201960" cy="19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75" tIns="32675" rIns="32675" bIns="326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310060" y="4803300"/>
            <a:ext cx="204930" cy="2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9"/>
          <p:cNvSpPr txBox="1">
            <a:spLocks noGrp="1"/>
          </p:cNvSpPr>
          <p:nvPr>
            <p:ph type="title"/>
          </p:nvPr>
        </p:nvSpPr>
        <p:spPr>
          <a:xfrm>
            <a:off x="1142910" y="841860"/>
            <a:ext cx="6857730" cy="179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body" idx="1"/>
          </p:nvPr>
        </p:nvSpPr>
        <p:spPr>
          <a:xfrm>
            <a:off x="1142910" y="2701620"/>
            <a:ext cx="6857730" cy="1241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sldNum" idx="12"/>
          </p:nvPr>
        </p:nvSpPr>
        <p:spPr>
          <a:xfrm>
            <a:off x="8310060" y="4803300"/>
            <a:ext cx="204930" cy="2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2"/>
          <p:cNvSpPr txBox="1">
            <a:spLocks noGrp="1"/>
          </p:cNvSpPr>
          <p:nvPr>
            <p:ph type="title"/>
          </p:nvPr>
        </p:nvSpPr>
        <p:spPr>
          <a:xfrm>
            <a:off x="401836" y="381744"/>
            <a:ext cx="83403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524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292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4445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584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36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28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1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67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1"/>
          </p:nvPr>
        </p:nvSpPr>
        <p:spPr>
          <a:xfrm>
            <a:off x="401836" y="951012"/>
            <a:ext cx="8340300" cy="3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C5C5C"/>
              </a:buClr>
              <a:buSzPts val="1500"/>
              <a:buFont typeface="Arial"/>
              <a:buChar char="●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52"/>
          <p:cNvSpPr txBox="1">
            <a:spLocks noGrp="1"/>
          </p:cNvSpPr>
          <p:nvPr>
            <p:ph type="sldNum" idx="12"/>
          </p:nvPr>
        </p:nvSpPr>
        <p:spPr>
          <a:xfrm>
            <a:off x="8494486" y="4848820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40175" y="-684550"/>
            <a:ext cx="10984178" cy="68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65"/>
          <p:cNvSpPr txBox="1"/>
          <p:nvPr/>
        </p:nvSpPr>
        <p:spPr>
          <a:xfrm>
            <a:off x="274300" y="3879175"/>
            <a:ext cx="46785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Blockchain for Humanity</a:t>
            </a:r>
            <a:endParaRPr sz="3000">
              <a:solidFill>
                <a:schemeClr val="lt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266" name="Google Shape;2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275" y="1676125"/>
            <a:ext cx="3301550" cy="22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4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4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5.	Use Cases We Support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2" name="Google Shape;382;p74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4"/>
          <p:cNvSpPr/>
          <p:nvPr/>
        </p:nvSpPr>
        <p:spPr>
          <a:xfrm>
            <a:off x="5408400" y="2086225"/>
            <a:ext cx="3659400" cy="2998800"/>
          </a:xfrm>
          <a:prstGeom prst="rect">
            <a:avLst/>
          </a:prstGeom>
          <a:solidFill>
            <a:srgbClr val="8DC5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74"/>
          <p:cNvSpPr txBox="1"/>
          <p:nvPr/>
        </p:nvSpPr>
        <p:spPr>
          <a:xfrm>
            <a:off x="1502975" y="785825"/>
            <a:ext cx="5267400" cy="4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Social Inclusion/Governance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Digital certifications/Proof of ownership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Transparency in Governmental models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Social Accountability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Medical history on blockchain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Traceability in supply value chain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Financial Inclusion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Micro Lending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Human Aid/Human Rights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Self-Sovereign Digital identity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 Light"/>
              <a:buChar char="●"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Agro-Tech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85" name="Google Shape;38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6150" y="3485100"/>
            <a:ext cx="1881300" cy="142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6150" y="1915525"/>
            <a:ext cx="1881300" cy="14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3650" y="3485100"/>
            <a:ext cx="1653653" cy="14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74"/>
          <p:cNvPicPr preferRelativeResize="0"/>
          <p:nvPr/>
        </p:nvPicPr>
        <p:blipFill rotWithShape="1">
          <a:blip r:embed="rId7">
            <a:alphaModFix/>
          </a:blip>
          <a:srcRect l="5944" r="3574"/>
          <a:stretch/>
        </p:blipFill>
        <p:spPr>
          <a:xfrm>
            <a:off x="7323650" y="1915525"/>
            <a:ext cx="1653650" cy="147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000" y="1237565"/>
            <a:ext cx="2809626" cy="6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765" y="1797810"/>
            <a:ext cx="3128220" cy="8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3280" y="2202120"/>
            <a:ext cx="1905660" cy="113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738" y="2612445"/>
            <a:ext cx="2809620" cy="8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07905" y="1178878"/>
            <a:ext cx="950940" cy="95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11275" y="1124630"/>
            <a:ext cx="1931850" cy="8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1240" y="2084130"/>
            <a:ext cx="2088990" cy="57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2570" y="4230630"/>
            <a:ext cx="1698300" cy="65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91865" y="3267270"/>
            <a:ext cx="2269890" cy="96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58690" y="4173120"/>
            <a:ext cx="1820610" cy="86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43570" y="2751702"/>
            <a:ext cx="2039850" cy="70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2940" y="3508380"/>
            <a:ext cx="2563380" cy="6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7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67130" y="4090352"/>
            <a:ext cx="2210218" cy="74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47310" y="3545100"/>
            <a:ext cx="3142800" cy="52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963300" y="3783510"/>
            <a:ext cx="2043630" cy="135972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5"/>
          <p:cNvSpPr txBox="1"/>
          <p:nvPr/>
        </p:nvSpPr>
        <p:spPr>
          <a:xfrm>
            <a:off x="476250" y="276975"/>
            <a:ext cx="49257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7.	Coalition4GOOD Ecosystem Partners 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9" name="Google Shape;409;p75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75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1" name="Google Shape;411;p7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8C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6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8.	Join the </a:t>
            </a:r>
            <a:r>
              <a:rPr lang="en" sz="18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#Coalition4GOOD </a:t>
            </a:r>
            <a:endParaRPr sz="1200">
              <a:solidFill>
                <a:srgbClr val="8DC54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417" name="Google Shape;417;p76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434343"/>
              </a:highlight>
            </a:endParaRPr>
          </a:p>
        </p:txBody>
      </p:sp>
      <p:sp>
        <p:nvSpPr>
          <p:cNvPr id="418" name="Google Shape;418;p76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76"/>
          <p:cNvSpPr txBox="1"/>
          <p:nvPr/>
        </p:nvSpPr>
        <p:spPr>
          <a:xfrm>
            <a:off x="5297225" y="1600200"/>
            <a:ext cx="3743400" cy="3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Advisor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- Find projects that match your interest and use your network to support them.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Volunteer 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- Join the b4H Contributors team, we welcome content creators, social media wizards, graphic designers and social hackers.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Sponsor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- Fundraising is always needed to propel awesome ideas, your contribution makes a difference. 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1" name="Google Shape;421;p76"/>
          <p:cNvSpPr txBox="1"/>
          <p:nvPr/>
        </p:nvSpPr>
        <p:spPr>
          <a:xfrm>
            <a:off x="1481950" y="1615975"/>
            <a:ext cx="3683100" cy="3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Entrepreneurial Project</a:t>
            </a:r>
            <a:r>
              <a:rPr lang="en" sz="1600">
                <a:solidFill>
                  <a:srgbClr val="8DC54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- Submit your application today, pre-selection starts September 2019.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b4H Angel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- We are seeking regional Angels that can help spread the world and inspire innovative and impactful projects to join the Coalitions4GOOD. 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DC54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Mentor</a:t>
            </a:r>
            <a:r>
              <a:rPr lang="en" sz="1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- Use your knowledge and experience to mentor positive impact projects.</a:t>
            </a:r>
            <a:endParaRPr sz="16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2" name="Google Shape;422;p76"/>
          <p:cNvSpPr txBox="1"/>
          <p:nvPr/>
        </p:nvSpPr>
        <p:spPr>
          <a:xfrm>
            <a:off x="1923400" y="1035900"/>
            <a:ext cx="71172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You are welcome to join the </a:t>
            </a:r>
            <a:r>
              <a:rPr lang="en" sz="2400" b="1">
                <a:solidFill>
                  <a:srgbClr val="8DC541"/>
                </a:solidFill>
                <a:latin typeface="Nunito"/>
                <a:ea typeface="Nunito"/>
                <a:cs typeface="Nunito"/>
                <a:sym typeface="Nunito"/>
              </a:rPr>
              <a:t>4GOOD</a:t>
            </a:r>
            <a:r>
              <a:rPr lang="en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movement!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/>
          <p:nvPr/>
        </p:nvSpPr>
        <p:spPr>
          <a:xfrm>
            <a:off x="2772000" y="3969175"/>
            <a:ext cx="25851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75" tIns="32675" rIns="32675" bIns="3267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47676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hello@b4h.world</a:t>
            </a:r>
            <a:endParaRPr sz="2100">
              <a:solidFill>
                <a:srgbClr val="747676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pic>
        <p:nvPicPr>
          <p:cNvPr id="428" name="Google Shape;42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8540" y="2926192"/>
            <a:ext cx="473580" cy="47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7913" y="2584860"/>
            <a:ext cx="274860" cy="27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3497" y="2068690"/>
            <a:ext cx="383670" cy="38367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77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Contact Coordinates</a:t>
            </a:r>
            <a:endParaRPr sz="12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2" name="Google Shape;432;p77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ED2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D247E"/>
              </a:solidFill>
            </a:endParaRPr>
          </a:p>
        </p:txBody>
      </p:sp>
      <p:sp>
        <p:nvSpPr>
          <p:cNvPr id="433" name="Google Shape;433;p77"/>
          <p:cNvSpPr/>
          <p:nvPr/>
        </p:nvSpPr>
        <p:spPr>
          <a:xfrm>
            <a:off x="208675" y="1119350"/>
            <a:ext cx="1010400" cy="1008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873" y="1195550"/>
            <a:ext cx="878913" cy="84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7300" y="3396350"/>
            <a:ext cx="473575" cy="5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6408" y="3900125"/>
            <a:ext cx="504467" cy="4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7"/>
          <p:cNvSpPr txBox="1"/>
          <p:nvPr/>
        </p:nvSpPr>
        <p:spPr>
          <a:xfrm>
            <a:off x="2727075" y="1992475"/>
            <a:ext cx="30000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47676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www.b4h.world</a:t>
            </a:r>
            <a:endParaRPr/>
          </a:p>
        </p:txBody>
      </p:sp>
      <p:sp>
        <p:nvSpPr>
          <p:cNvPr id="438" name="Google Shape;438;p77"/>
          <p:cNvSpPr txBox="1"/>
          <p:nvPr/>
        </p:nvSpPr>
        <p:spPr>
          <a:xfrm>
            <a:off x="2730375" y="2452350"/>
            <a:ext cx="30000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47676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Blockchain4Humanity</a:t>
            </a:r>
            <a:endParaRPr/>
          </a:p>
        </p:txBody>
      </p:sp>
      <p:sp>
        <p:nvSpPr>
          <p:cNvPr id="439" name="Google Shape;439;p77"/>
          <p:cNvSpPr txBox="1"/>
          <p:nvPr/>
        </p:nvSpPr>
        <p:spPr>
          <a:xfrm>
            <a:off x="2724575" y="293582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47676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@b4_humanity</a:t>
            </a:r>
            <a:endParaRPr/>
          </a:p>
        </p:txBody>
      </p:sp>
      <p:sp>
        <p:nvSpPr>
          <p:cNvPr id="440" name="Google Shape;440;p77"/>
          <p:cNvSpPr txBox="1"/>
          <p:nvPr/>
        </p:nvSpPr>
        <p:spPr>
          <a:xfrm>
            <a:off x="2730375" y="3416075"/>
            <a:ext cx="45693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747676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https://t.me/blockchain4humanity</a:t>
            </a:r>
            <a:endParaRPr sz="2100">
              <a:solidFill>
                <a:srgbClr val="747676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1107"/>
            <a:ext cx="9144001" cy="524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6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6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1.	Who We Are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" name="Google Shape;274;p66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6"/>
          <p:cNvSpPr/>
          <p:nvPr/>
        </p:nvSpPr>
        <p:spPr>
          <a:xfrm>
            <a:off x="6877050" y="2818725"/>
            <a:ext cx="2173800" cy="2173800"/>
          </a:xfrm>
          <a:prstGeom prst="rect">
            <a:avLst/>
          </a:prstGeom>
          <a:solidFill>
            <a:srgbClr val="36A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66"/>
          <p:cNvPicPr preferRelativeResize="0"/>
          <p:nvPr/>
        </p:nvPicPr>
        <p:blipFill rotWithShape="1">
          <a:blip r:embed="rId4">
            <a:alphaModFix/>
          </a:blip>
          <a:srcRect l="17500" r="15833"/>
          <a:stretch/>
        </p:blipFill>
        <p:spPr>
          <a:xfrm>
            <a:off x="6657975" y="2609175"/>
            <a:ext cx="2173799" cy="217380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6"/>
          <p:cNvSpPr txBox="1"/>
          <p:nvPr/>
        </p:nvSpPr>
        <p:spPr>
          <a:xfrm>
            <a:off x="1366500" y="848125"/>
            <a:ext cx="5738100" cy="4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Not-for-profit foundation driven by early blockchain adopters, we sustain our mission through charitable donations.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Our mission is to identify, support, help implement and recognize projects working on Blockchain powered solutions that offer positive impact on humanity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We do this because we believe in the power of emerging technologies to help transform the socio-economic landscape. 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With the support of </a:t>
            </a:r>
            <a:r>
              <a:rPr lang="en" sz="1800">
                <a:solidFill>
                  <a:srgbClr val="8DC541"/>
                </a:solidFill>
              </a:rPr>
              <a:t>#Coalitions4GOOD</a:t>
            </a:r>
            <a:r>
              <a:rPr lang="en" sz="1800">
                <a:solidFill>
                  <a:srgbClr val="FFFFFF"/>
                </a:solidFill>
              </a:rPr>
              <a:t> we will construct a world and society that is more transparent, fair and inclusive.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78" name="Google Shape;278;p66"/>
          <p:cNvSpPr txBox="1"/>
          <p:nvPr/>
        </p:nvSpPr>
        <p:spPr>
          <a:xfrm>
            <a:off x="2544900" y="276975"/>
            <a:ext cx="6599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8DC541"/>
                </a:solidFill>
                <a:latin typeface="Nunito Light"/>
                <a:ea typeface="Nunito Light"/>
                <a:cs typeface="Nunito Light"/>
                <a:sym typeface="Nunito Light"/>
              </a:rPr>
              <a:t>“We believe in the power of technology to help transform our lives for the better”</a:t>
            </a:r>
            <a:endParaRPr i="1">
              <a:solidFill>
                <a:srgbClr val="8DC54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7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7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2.	What We Do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6" name="Google Shape;286;p67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67"/>
          <p:cNvSpPr/>
          <p:nvPr/>
        </p:nvSpPr>
        <p:spPr>
          <a:xfrm>
            <a:off x="6877050" y="2818725"/>
            <a:ext cx="2173800" cy="2173800"/>
          </a:xfrm>
          <a:prstGeom prst="rect">
            <a:avLst/>
          </a:prstGeom>
          <a:solidFill>
            <a:srgbClr val="8DC5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67"/>
          <p:cNvPicPr preferRelativeResize="0"/>
          <p:nvPr/>
        </p:nvPicPr>
        <p:blipFill rotWithShape="1">
          <a:blip r:embed="rId4">
            <a:alphaModFix/>
          </a:blip>
          <a:srcRect l="17500" r="15833"/>
          <a:stretch/>
        </p:blipFill>
        <p:spPr>
          <a:xfrm>
            <a:off x="6657975" y="2609175"/>
            <a:ext cx="2173799" cy="217380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67"/>
          <p:cNvSpPr txBox="1"/>
          <p:nvPr/>
        </p:nvSpPr>
        <p:spPr>
          <a:xfrm>
            <a:off x="1264888" y="848125"/>
            <a:ext cx="5537100" cy="4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We support the use of blockchain to improve existing models and encourage new innovative models that offer socio-economic solutions in emerging markets.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Through a </a:t>
            </a:r>
            <a:r>
              <a:rPr lang="en" sz="1800">
                <a:solidFill>
                  <a:srgbClr val="ED247E"/>
                </a:solidFill>
              </a:rPr>
              <a:t>Catalizer Program</a:t>
            </a:r>
            <a:r>
              <a:rPr lang="en" sz="1800">
                <a:solidFill>
                  <a:srgbClr val="FFFFFF"/>
                </a:solidFill>
              </a:rPr>
              <a:t>, we channel resources while working closely with projects teams in advancing their concept to reach use case validation, pilot and implementation.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We are protocol agnostic and foster coalitions of partners, mentors, advisors and donors that share the values: inclusive, open-source, transparency and empowerment -- to support the projects.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90" name="Google Shape;290;p67"/>
          <p:cNvSpPr txBox="1"/>
          <p:nvPr/>
        </p:nvSpPr>
        <p:spPr>
          <a:xfrm>
            <a:off x="3219000" y="292925"/>
            <a:ext cx="54624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8DC541"/>
                </a:solidFill>
                <a:latin typeface="Nunito Light"/>
                <a:ea typeface="Nunito Light"/>
                <a:cs typeface="Nunito Light"/>
                <a:sym typeface="Nunito Light"/>
              </a:rPr>
              <a:t>“We want to solve real problems affecting humanity”</a:t>
            </a:r>
            <a:endParaRPr sz="1600" i="1">
              <a:solidFill>
                <a:srgbClr val="8DC54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DB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8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3.	b4H Catalizer Program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6" name="Google Shape;296;p68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68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68"/>
          <p:cNvSpPr txBox="1"/>
          <p:nvPr/>
        </p:nvSpPr>
        <p:spPr>
          <a:xfrm>
            <a:off x="1590600" y="948825"/>
            <a:ext cx="7312800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We implement a vetting process to assess and review projects. Once selected, projects are guided and supported to achieve pilot or implementation phases. 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We offer technical and business mentorship leveraging the b4H’s Coalition4GOOD Ecosystem of Partners, Mentors and Sponsors. The aim is to have use case validation and a real problem-solution fit. 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We work closely with founding teams to define a feasible roadmap and project action plan, allowing to gauge the pilot and implementation requirements. </a:t>
            </a:r>
            <a:endParaRPr sz="1600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Through the program we Identify synergies and connect dots where relevant, creating potential partnerships to support the projects development. </a:t>
            </a:r>
            <a:endParaRPr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00" name="Google Shape;300;p68"/>
          <p:cNvSpPr txBox="1"/>
          <p:nvPr/>
        </p:nvSpPr>
        <p:spPr>
          <a:xfrm>
            <a:off x="3676323" y="738696"/>
            <a:ext cx="54624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rPr>
              <a:t>“Channeling resources to where they are needed most”</a:t>
            </a:r>
            <a:endParaRPr sz="1600" i="1" dirty="0">
              <a:solidFill>
                <a:srgbClr val="0B5394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247E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9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4.	b4H Awards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6" name="Google Shape;306;p69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69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69"/>
          <p:cNvPicPr preferRelativeResize="0"/>
          <p:nvPr/>
        </p:nvPicPr>
        <p:blipFill rotWithShape="1">
          <a:blip r:embed="rId4">
            <a:alphaModFix/>
          </a:blip>
          <a:srcRect l="3038" t="6620" r="2888" b="3053"/>
          <a:stretch/>
        </p:blipFill>
        <p:spPr>
          <a:xfrm>
            <a:off x="4053185" y="1347478"/>
            <a:ext cx="2281743" cy="155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9"/>
          <p:cNvPicPr preferRelativeResize="0"/>
          <p:nvPr/>
        </p:nvPicPr>
        <p:blipFill rotWithShape="1">
          <a:blip r:embed="rId5">
            <a:alphaModFix/>
          </a:blip>
          <a:srcRect l="2866" t="2184" r="2202" b="4870"/>
          <a:stretch/>
        </p:blipFill>
        <p:spPr>
          <a:xfrm>
            <a:off x="1666800" y="1347475"/>
            <a:ext cx="2322551" cy="155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9"/>
          <p:cNvPicPr preferRelativeResize="0"/>
          <p:nvPr/>
        </p:nvPicPr>
        <p:blipFill rotWithShape="1">
          <a:blip r:embed="rId6">
            <a:alphaModFix/>
          </a:blip>
          <a:srcRect l="2745" t="4116" r="3225" b="2955"/>
          <a:stretch/>
        </p:blipFill>
        <p:spPr>
          <a:xfrm>
            <a:off x="6400225" y="1318075"/>
            <a:ext cx="2321073" cy="15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9"/>
          <p:cNvPicPr preferRelativeResize="0"/>
          <p:nvPr/>
        </p:nvPicPr>
        <p:blipFill rotWithShape="1">
          <a:blip r:embed="rId7">
            <a:alphaModFix/>
          </a:blip>
          <a:srcRect t="3577"/>
          <a:stretch/>
        </p:blipFill>
        <p:spPr>
          <a:xfrm>
            <a:off x="6411128" y="2981443"/>
            <a:ext cx="2322545" cy="159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9"/>
          <p:cNvPicPr preferRelativeResize="0"/>
          <p:nvPr/>
        </p:nvPicPr>
        <p:blipFill rotWithShape="1">
          <a:blip r:embed="rId8">
            <a:alphaModFix/>
          </a:blip>
          <a:srcRect t="3232"/>
          <a:stretch/>
        </p:blipFill>
        <p:spPr>
          <a:xfrm>
            <a:off x="4035990" y="2981443"/>
            <a:ext cx="2321096" cy="159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66800" y="2954794"/>
            <a:ext cx="2321096" cy="162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247E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0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4.	b4H Awards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70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70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70"/>
          <p:cNvPicPr preferRelativeResize="0"/>
          <p:nvPr/>
        </p:nvPicPr>
        <p:blipFill rotWithShape="1">
          <a:blip r:embed="rId4">
            <a:alphaModFix/>
          </a:blip>
          <a:srcRect l="3038" t="6620" r="2888" b="3053"/>
          <a:stretch/>
        </p:blipFill>
        <p:spPr>
          <a:xfrm>
            <a:off x="4053185" y="1347478"/>
            <a:ext cx="2281743" cy="155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70"/>
          <p:cNvPicPr preferRelativeResize="0"/>
          <p:nvPr/>
        </p:nvPicPr>
        <p:blipFill rotWithShape="1">
          <a:blip r:embed="rId5">
            <a:alphaModFix/>
          </a:blip>
          <a:srcRect l="2866" t="2184" r="2202" b="4870"/>
          <a:stretch/>
        </p:blipFill>
        <p:spPr>
          <a:xfrm>
            <a:off x="1666800" y="1347475"/>
            <a:ext cx="2322551" cy="155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70"/>
          <p:cNvPicPr preferRelativeResize="0"/>
          <p:nvPr/>
        </p:nvPicPr>
        <p:blipFill rotWithShape="1">
          <a:blip r:embed="rId6">
            <a:alphaModFix/>
          </a:blip>
          <a:srcRect l="2745" t="4116" r="3225" b="2955"/>
          <a:stretch/>
        </p:blipFill>
        <p:spPr>
          <a:xfrm>
            <a:off x="6400225" y="1318075"/>
            <a:ext cx="2321073" cy="15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59689" y="3215686"/>
            <a:ext cx="741141" cy="73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7012" y="3581596"/>
            <a:ext cx="2419554" cy="110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85201" y="3006579"/>
            <a:ext cx="1525887" cy="156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6527" y="2990400"/>
            <a:ext cx="1960571" cy="59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96166" y="2997053"/>
            <a:ext cx="1434454" cy="58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0"/>
          <p:cNvPicPr preferRelativeResize="0"/>
          <p:nvPr/>
        </p:nvPicPr>
        <p:blipFill rotWithShape="1">
          <a:blip r:embed="rId12">
            <a:alphaModFix/>
          </a:blip>
          <a:srcRect b="4979"/>
          <a:stretch/>
        </p:blipFill>
        <p:spPr>
          <a:xfrm>
            <a:off x="4121015" y="3596083"/>
            <a:ext cx="2311609" cy="109436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70"/>
          <p:cNvSpPr txBox="1"/>
          <p:nvPr/>
        </p:nvSpPr>
        <p:spPr>
          <a:xfrm>
            <a:off x="1666800" y="817175"/>
            <a:ext cx="70545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DREAMERS AWARD</a:t>
            </a:r>
            <a:endParaRPr sz="180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247E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1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4.	b4H Awards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8" name="Google Shape;338;p71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71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71"/>
          <p:cNvPicPr preferRelativeResize="0"/>
          <p:nvPr/>
        </p:nvPicPr>
        <p:blipFill rotWithShape="1">
          <a:blip r:embed="rId4">
            <a:alphaModFix/>
          </a:blip>
          <a:srcRect l="3038" t="6620" r="2888" b="3053"/>
          <a:stretch/>
        </p:blipFill>
        <p:spPr>
          <a:xfrm>
            <a:off x="4053185" y="1347478"/>
            <a:ext cx="2281743" cy="155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71"/>
          <p:cNvPicPr preferRelativeResize="0"/>
          <p:nvPr/>
        </p:nvPicPr>
        <p:blipFill rotWithShape="1">
          <a:blip r:embed="rId5">
            <a:alphaModFix/>
          </a:blip>
          <a:srcRect l="2866" t="2184" r="2202" b="4870"/>
          <a:stretch/>
        </p:blipFill>
        <p:spPr>
          <a:xfrm>
            <a:off x="1666800" y="1347475"/>
            <a:ext cx="2322551" cy="155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71"/>
          <p:cNvPicPr preferRelativeResize="0"/>
          <p:nvPr/>
        </p:nvPicPr>
        <p:blipFill rotWithShape="1">
          <a:blip r:embed="rId6">
            <a:alphaModFix/>
          </a:blip>
          <a:srcRect l="2745" t="4116" r="3225" b="2955"/>
          <a:stretch/>
        </p:blipFill>
        <p:spPr>
          <a:xfrm>
            <a:off x="6400225" y="1318075"/>
            <a:ext cx="2321073" cy="15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71"/>
          <p:cNvPicPr preferRelativeResize="0"/>
          <p:nvPr/>
        </p:nvPicPr>
        <p:blipFill rotWithShape="1">
          <a:blip r:embed="rId7">
            <a:alphaModFix/>
          </a:blip>
          <a:srcRect t="3577"/>
          <a:stretch/>
        </p:blipFill>
        <p:spPr>
          <a:xfrm>
            <a:off x="6411128" y="2981443"/>
            <a:ext cx="2322545" cy="159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1"/>
          <p:cNvPicPr preferRelativeResize="0"/>
          <p:nvPr/>
        </p:nvPicPr>
        <p:blipFill rotWithShape="1">
          <a:blip r:embed="rId8">
            <a:alphaModFix/>
          </a:blip>
          <a:srcRect t="3232"/>
          <a:stretch/>
        </p:blipFill>
        <p:spPr>
          <a:xfrm>
            <a:off x="4035990" y="2981443"/>
            <a:ext cx="2321096" cy="159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66800" y="2954794"/>
            <a:ext cx="2321096" cy="162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247E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2"/>
          <p:cNvSpPr/>
          <p:nvPr/>
        </p:nvSpPr>
        <p:spPr>
          <a:xfrm>
            <a:off x="6405475" y="1544075"/>
            <a:ext cx="2321100" cy="1033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72"/>
          <p:cNvSpPr/>
          <p:nvPr/>
        </p:nvSpPr>
        <p:spPr>
          <a:xfrm>
            <a:off x="4036125" y="1544075"/>
            <a:ext cx="2321100" cy="1033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72"/>
          <p:cNvSpPr/>
          <p:nvPr/>
        </p:nvSpPr>
        <p:spPr>
          <a:xfrm>
            <a:off x="1665275" y="1538575"/>
            <a:ext cx="2322600" cy="1033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72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4.	b4H Awards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5" name="Google Shape;355;p72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72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2"/>
          <p:cNvPicPr preferRelativeResize="0"/>
          <p:nvPr/>
        </p:nvPicPr>
        <p:blipFill rotWithShape="1">
          <a:blip r:embed="rId4">
            <a:alphaModFix/>
          </a:blip>
          <a:srcRect t="3577"/>
          <a:stretch/>
        </p:blipFill>
        <p:spPr>
          <a:xfrm>
            <a:off x="6411128" y="2981443"/>
            <a:ext cx="2322545" cy="159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72"/>
          <p:cNvPicPr preferRelativeResize="0"/>
          <p:nvPr/>
        </p:nvPicPr>
        <p:blipFill rotWithShape="1">
          <a:blip r:embed="rId5">
            <a:alphaModFix/>
          </a:blip>
          <a:srcRect t="3232"/>
          <a:stretch/>
        </p:blipFill>
        <p:spPr>
          <a:xfrm>
            <a:off x="4035990" y="2981443"/>
            <a:ext cx="2321096" cy="159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6800" y="2954794"/>
            <a:ext cx="2321096" cy="162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7075" y="1602625"/>
            <a:ext cx="1118990" cy="9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6189" y="1628971"/>
            <a:ext cx="1394615" cy="85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82100" y="1634475"/>
            <a:ext cx="1857924" cy="85239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72"/>
          <p:cNvSpPr txBox="1"/>
          <p:nvPr/>
        </p:nvSpPr>
        <p:spPr>
          <a:xfrm>
            <a:off x="1666800" y="817175"/>
            <a:ext cx="70545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SHAPERS AWARD</a:t>
            </a:r>
            <a:endParaRPr sz="180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DB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3"/>
          <p:cNvSpPr txBox="1"/>
          <p:nvPr/>
        </p:nvSpPr>
        <p:spPr>
          <a:xfrm>
            <a:off x="476250" y="276975"/>
            <a:ext cx="37434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5.	b4H dApp </a:t>
            </a: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0" name="Google Shape;370;p73"/>
          <p:cNvSpPr/>
          <p:nvPr/>
        </p:nvSpPr>
        <p:spPr>
          <a:xfrm rot="-5400000">
            <a:off x="857550" y="-99625"/>
            <a:ext cx="27900" cy="17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73"/>
          <p:cNvSpPr/>
          <p:nvPr/>
        </p:nvSpPr>
        <p:spPr>
          <a:xfrm>
            <a:off x="241050" y="948825"/>
            <a:ext cx="915900" cy="98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62" y="1076718"/>
            <a:ext cx="761627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3"/>
          <p:cNvPicPr preferRelativeResize="0"/>
          <p:nvPr/>
        </p:nvPicPr>
        <p:blipFill rotWithShape="1">
          <a:blip r:embed="rId4">
            <a:alphaModFix/>
          </a:blip>
          <a:srcRect b="1758"/>
          <a:stretch/>
        </p:blipFill>
        <p:spPr>
          <a:xfrm>
            <a:off x="3592750" y="438450"/>
            <a:ext cx="5406748" cy="43227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4" name="Google Shape;374;p73"/>
          <p:cNvSpPr txBox="1"/>
          <p:nvPr/>
        </p:nvSpPr>
        <p:spPr>
          <a:xfrm>
            <a:off x="233850" y="1962500"/>
            <a:ext cx="3358800" cy="29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Open-source application that keeps track of funds in a transparent way. </a:t>
            </a: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We offer it as ‘white-label’ for any non-profit organization.</a:t>
            </a: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Milestone based fund distribution, only released upon milestone completion</a:t>
            </a: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Recommended for institutions and organizations managing public or charitable funds  (NGOs, Charities, Government, Universities, Associations, etc. )</a:t>
            </a: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1171</Words>
  <Application>Microsoft Office PowerPoint</Application>
  <PresentationFormat>On-screen Show (16:9)</PresentationFormat>
  <Paragraphs>118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Nunito ExtraBold</vt:lpstr>
      <vt:lpstr>Arial</vt:lpstr>
      <vt:lpstr>Nunito</vt:lpstr>
      <vt:lpstr>Nunito SemiBold</vt:lpstr>
      <vt:lpstr>Libre Baskerville</vt:lpstr>
      <vt:lpstr>Nunito Light</vt:lpstr>
      <vt:lpstr>Times New Roman</vt:lpstr>
      <vt:lpstr>Simple Light</vt:lpstr>
      <vt:lpstr>Office Theme</vt:lpstr>
      <vt:lpstr>Office Theme</vt:lpstr>
      <vt:lpstr>Office Theme</vt:lpstr>
      <vt:lpstr>New_Template9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BCT</dc:creator>
  <cp:lastModifiedBy>Jana Petkanic</cp:lastModifiedBy>
  <cp:revision>2</cp:revision>
  <dcterms:modified xsi:type="dcterms:W3CDTF">2019-06-03T17:06:15Z</dcterms:modified>
</cp:coreProperties>
</file>